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E16-D2EA-41BA-B22D-5E541254E62B}" type="datetimeFigureOut">
              <a:rPr lang="cs-CZ" smtClean="0"/>
              <a:pPr/>
              <a:t>4.2.2010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C8FE-C678-439E-833B-EA805263E9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E16-D2EA-41BA-B22D-5E541254E62B}" type="datetimeFigureOut">
              <a:rPr lang="cs-CZ" smtClean="0"/>
              <a:pPr/>
              <a:t>4.2.2010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C8FE-C678-439E-833B-EA805263E9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E16-D2EA-41BA-B22D-5E541254E62B}" type="datetimeFigureOut">
              <a:rPr lang="cs-CZ" smtClean="0"/>
              <a:pPr/>
              <a:t>4.2.2010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C8FE-C678-439E-833B-EA805263E9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E16-D2EA-41BA-B22D-5E541254E62B}" type="datetimeFigureOut">
              <a:rPr lang="cs-CZ" smtClean="0"/>
              <a:pPr/>
              <a:t>4.2.2010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C8FE-C678-439E-833B-EA805263E9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E16-D2EA-41BA-B22D-5E541254E62B}" type="datetimeFigureOut">
              <a:rPr lang="cs-CZ" smtClean="0"/>
              <a:pPr/>
              <a:t>4.2.2010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C8FE-C678-439E-833B-EA805263E9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E16-D2EA-41BA-B22D-5E541254E62B}" type="datetimeFigureOut">
              <a:rPr lang="cs-CZ" smtClean="0"/>
              <a:pPr/>
              <a:t>4.2.2010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C8FE-C678-439E-833B-EA805263E9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E16-D2EA-41BA-B22D-5E541254E62B}" type="datetimeFigureOut">
              <a:rPr lang="cs-CZ" smtClean="0"/>
              <a:pPr/>
              <a:t>4.2.2010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C8FE-C678-439E-833B-EA805263E9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E16-D2EA-41BA-B22D-5E541254E62B}" type="datetimeFigureOut">
              <a:rPr lang="cs-CZ" smtClean="0"/>
              <a:pPr/>
              <a:t>4.2.2010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C8FE-C678-439E-833B-EA805263E9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E16-D2EA-41BA-B22D-5E541254E62B}" type="datetimeFigureOut">
              <a:rPr lang="cs-CZ" smtClean="0"/>
              <a:pPr/>
              <a:t>4.2.2010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C8FE-C678-439E-833B-EA805263E9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E16-D2EA-41BA-B22D-5E541254E62B}" type="datetimeFigureOut">
              <a:rPr lang="cs-CZ" smtClean="0"/>
              <a:pPr/>
              <a:t>4.2.2010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C8FE-C678-439E-833B-EA805263E9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E16-D2EA-41BA-B22D-5E541254E62B}" type="datetimeFigureOut">
              <a:rPr lang="cs-CZ" smtClean="0"/>
              <a:pPr/>
              <a:t>4.2.2010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C8FE-C678-439E-833B-EA805263E9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A4E16-D2EA-41BA-B22D-5E541254E62B}" type="datetimeFigureOut">
              <a:rPr lang="cs-CZ" smtClean="0"/>
              <a:pPr/>
              <a:t>4.2.2010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3C8FE-C678-439E-833B-EA805263E96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PROCESORY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Co je to procesor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Dělení procesorů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1000100" y="1571612"/>
            <a:ext cx="63579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Dělení podle délky </a:t>
            </a:r>
            <a:r>
              <a:rPr lang="cs-CZ" dirty="0" err="1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operantů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v bitech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Dělení podle struktury procesoru</a:t>
            </a:r>
          </a:p>
          <a:p>
            <a:pPr marL="800100" lvl="1" indent="-342900">
              <a:buFont typeface="+mj-lt"/>
              <a:buAutoNum type="arabicPeriod"/>
            </a:pP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Podle vnitřní architektury</a:t>
            </a:r>
          </a:p>
          <a:p>
            <a:pPr marL="800100" lvl="1" indent="-342900">
              <a:buFont typeface="+mj-lt"/>
              <a:buAutoNum type="arabicPeriod"/>
            </a:pP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Procesory umožňující / neumožňující plnohodnotný chod komplexních operačních 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systémů</a:t>
            </a:r>
          </a:p>
          <a:p>
            <a:pPr marL="800100" lvl="1" indent="-342900">
              <a:buFont typeface="+mj-lt"/>
              <a:buAutoNum type="arabicPeriod"/>
            </a:pP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Jednočipový mikropočítač nebo také </a:t>
            </a:r>
            <a:r>
              <a:rPr lang="cs-CZ" dirty="0" err="1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mikrokontrolér</a:t>
            </a: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(MCU)</a:t>
            </a:r>
          </a:p>
          <a:p>
            <a:pPr marL="800100" lvl="1" indent="-342900">
              <a:buFont typeface="+mj-lt"/>
              <a:buAutoNum type="arabicPeriod"/>
            </a:pP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Digitální signálový procesor (DSP)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Dělení podle počtu jader</a:t>
            </a:r>
            <a:endParaRPr lang="cs-CZ" dirty="0"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7158" y="0"/>
            <a:ext cx="8472518" cy="1399032"/>
          </a:xfrm>
        </p:spPr>
        <p:txBody>
          <a:bodyPr/>
          <a:lstStyle/>
          <a:p>
            <a:pPr algn="ctr"/>
            <a:r>
              <a:rPr lang="cs-CZ" dirty="0" smtClean="0"/>
              <a:t>Základní parametry procesoru</a:t>
            </a:r>
            <a:endParaRPr lang="cs-CZ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/>
        </p:nvGraphicFramePr>
        <p:xfrm>
          <a:off x="500032" y="1285860"/>
          <a:ext cx="8072496" cy="5357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8124"/>
                <a:gridCol w="2768224"/>
                <a:gridCol w="1268024"/>
                <a:gridCol w="2018124"/>
              </a:tblGrid>
              <a:tr h="33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latin typeface="Calibri"/>
                          <a:ea typeface="Calibri"/>
                          <a:cs typeface="Times New Roman"/>
                        </a:rPr>
                        <a:t>Parametr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latin typeface="Calibri"/>
                          <a:ea typeface="Calibri"/>
                          <a:cs typeface="Times New Roman"/>
                        </a:rPr>
                        <a:t>Popis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Jednotka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běžný rozsah</a:t>
                      </a:r>
                    </a:p>
                  </a:txBody>
                  <a:tcPr marL="30480" marR="30480" marT="30480" marB="30480" anchor="ctr"/>
                </a:tc>
              </a:tr>
              <a:tr h="583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latin typeface="Calibri"/>
                          <a:ea typeface="Calibri"/>
                          <a:cs typeface="Times New Roman"/>
                        </a:rPr>
                        <a:t>Rychlost jádra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Počet operací provedených za jednu sekundu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MIPS (milonů operací za sekundu)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0 – 3000 MIPS (v budoucnu i více)</a:t>
                      </a:r>
                    </a:p>
                  </a:txBody>
                  <a:tcPr marL="30480" marR="30480" marT="30480" marB="30480" anchor="ctr"/>
                </a:tc>
              </a:tr>
              <a:tr h="407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Šířka slova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Maximální bitová šířka operandů instrukcí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bit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4 – 128</a:t>
                      </a:r>
                    </a:p>
                  </a:txBody>
                  <a:tcPr marL="30480" marR="30480" marT="30480" marB="30480" anchor="ctr"/>
                </a:tc>
              </a:tr>
              <a:tr h="583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Počet jader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latin typeface="Calibri"/>
                          <a:ea typeface="Calibri"/>
                          <a:cs typeface="Times New Roman"/>
                        </a:rPr>
                        <a:t>Počet a typ jader integrovaných v procesoru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latin typeface="Calibri"/>
                          <a:ea typeface="Calibri"/>
                          <a:cs typeface="Times New Roman"/>
                        </a:rPr>
                        <a:t>číslo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1 – 4</a:t>
                      </a:r>
                    </a:p>
                  </a:txBody>
                  <a:tcPr marL="30480" marR="30480" marT="30480" marB="30480" anchor="ctr"/>
                </a:tc>
              </a:tr>
              <a:tr h="759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latin typeface="Calibri"/>
                          <a:ea typeface="Calibri"/>
                          <a:cs typeface="Times New Roman"/>
                        </a:rPr>
                        <a:t>Výkon FPU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Jednotka pro složité matematické výpočty – urychluje práci procesoru (až 10x)</a:t>
                      </a:r>
                      <a:endParaRPr lang="cs-CZ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latin typeface="Calibri"/>
                          <a:ea typeface="Calibri"/>
                          <a:cs typeface="Times New Roman"/>
                        </a:rPr>
                        <a:t>MFLOPS (</a:t>
                      </a:r>
                      <a:r>
                        <a:rPr lang="cs-CZ" sz="1100" dirty="0" err="1">
                          <a:latin typeface="Calibri"/>
                          <a:ea typeface="Calibri"/>
                          <a:cs typeface="Times New Roman"/>
                        </a:rPr>
                        <a:t>megaflops</a:t>
                      </a:r>
                      <a:r>
                        <a:rPr lang="cs-CZ" sz="1100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až desítky GFLOPS (gigaflops), podle architektury a počtu FPU</a:t>
                      </a:r>
                    </a:p>
                  </a:txBody>
                  <a:tcPr marL="30480" marR="30480" marT="30480" marB="30480" anchor="ctr"/>
                </a:tc>
              </a:tr>
              <a:tr h="759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Šířka externí datové sběrnice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latin typeface="Calibri"/>
                          <a:ea typeface="Calibri"/>
                          <a:cs typeface="Times New Roman"/>
                        </a:rPr>
                        <a:t>Maximální počet bitů, které je možné během jediné operace přenést z (do) čipu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Bit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8 – 64</a:t>
                      </a:r>
                    </a:p>
                  </a:txBody>
                  <a:tcPr marL="30480" marR="30480" marT="30480" marB="30480" anchor="ctr"/>
                </a:tc>
              </a:tr>
              <a:tr h="583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Frekvence datové sběrnice (FSB)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Maximální frekvence přístupu do externí paměťi RAM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MHz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stovky MHz</a:t>
                      </a:r>
                    </a:p>
                  </a:txBody>
                  <a:tcPr marL="30480" marR="30480" marT="30480" marB="30480" anchor="ctr"/>
                </a:tc>
              </a:tr>
              <a:tr h="759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Interní paměť cache (vyrovnávací paměť)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Kapacita rychlé interní vyrovnávací paměti integrované přímo na čipu procesoru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Byte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i několik MiB</a:t>
                      </a:r>
                    </a:p>
                  </a:txBody>
                  <a:tcPr marL="30480" marR="30480" marT="30480" marB="30480" anchor="ctr"/>
                </a:tc>
              </a:tr>
              <a:tr h="583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Velikost adresovatelné paměti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Velikost externí paměti, kterou je procesor schopen přímo používat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latin typeface="Calibri"/>
                          <a:ea typeface="Calibri"/>
                          <a:cs typeface="Times New Roman"/>
                        </a:rPr>
                        <a:t>Byte</a:t>
                      </a: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latin typeface="Calibri"/>
                          <a:ea typeface="Calibri"/>
                          <a:cs typeface="Times New Roman"/>
                        </a:rPr>
                        <a:t>u 80x86 4 </a:t>
                      </a:r>
                      <a:r>
                        <a:rPr lang="cs-CZ" sz="1100" dirty="0" err="1">
                          <a:latin typeface="Calibri"/>
                          <a:ea typeface="Calibri"/>
                          <a:cs typeface="Times New Roman"/>
                        </a:rPr>
                        <a:t>GiB</a:t>
                      </a:r>
                      <a:r>
                        <a:rPr lang="cs-CZ" sz="1100" dirty="0">
                          <a:latin typeface="Calibri"/>
                          <a:ea typeface="Calibri"/>
                          <a:cs typeface="Times New Roman"/>
                        </a:rPr>
                        <a:t> i více</a:t>
                      </a:r>
                    </a:p>
                  </a:txBody>
                  <a:tcPr marL="30480" marR="30480" marT="30480" marB="3048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Historie mikroprocesorů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714348" y="1500174"/>
            <a:ext cx="7929618" cy="42165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1971 – Intel 4004 – první mikroprocesor – 4bitový</a:t>
            </a:r>
          </a:p>
          <a:p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1972 – Intel 8008 – 8bitový procesor</a:t>
            </a:r>
          </a:p>
          <a:p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1978 – Intel 8086 – 16bitový </a:t>
            </a: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mikroprocesor, první z architektury x86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</a:t>
            </a:r>
          </a:p>
          <a:p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1980 – </a:t>
            </a: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IBM 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801 – </a:t>
            </a: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24bitový experimentální procesor s revoluční RISC architekturou dosahující vynikajícího 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výkonu</a:t>
            </a:r>
          </a:p>
          <a:p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1982 – Intel 80286 – </a:t>
            </a: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16bitový mikroprocesor, zavedení virtuální 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paměti</a:t>
            </a:r>
          </a:p>
          <a:p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1985 – Intel </a:t>
            </a: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80386 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– </a:t>
            </a: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32bitový mikroprocesor (měl 275 000 tranzistorů)</a:t>
            </a:r>
          </a:p>
          <a:p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1993 – Intel Pentium – </a:t>
            </a: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32bitový mikroprocesor nové generace (3,3 milionu tranzistorů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)</a:t>
            </a:r>
          </a:p>
          <a:p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1997 – Intel Pentium II (</a:t>
            </a: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7,5 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x10</a:t>
            </a:r>
            <a:r>
              <a:rPr lang="cs-CZ" baseline="30000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6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tranzistorů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) </a:t>
            </a:r>
          </a:p>
          <a:p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1999 – Intel Pentium III (</a:t>
            </a: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9,5 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x10</a:t>
            </a:r>
            <a:r>
              <a:rPr lang="cs-CZ" baseline="30000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6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tranzistorů)</a:t>
            </a:r>
          </a:p>
          <a:p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2006 – Intel Core</a:t>
            </a: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– </a:t>
            </a: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64bitová architektura, na které jsou postaveny procesory Core Duo, Core 2 Duo, Core Solo, Core 2 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Quad</a:t>
            </a:r>
          </a:p>
          <a:p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2008 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– </a:t>
            </a: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Intel Core i7 </a:t>
            </a:r>
            <a:r>
              <a:rPr lang="cs-CZ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– </a:t>
            </a:r>
            <a:r>
              <a:rPr lang="cs-CZ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nová řada CPU od Intelu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Jak se vyrábí procesor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857224" y="1428736"/>
            <a:ext cx="72152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Písek        </a:t>
            </a:r>
            <a:r>
              <a:rPr lang="cs-CZ" dirty="0" smtClean="0"/>
              <a:t>Roztavený </a:t>
            </a:r>
            <a:r>
              <a:rPr lang="cs-CZ" dirty="0" smtClean="0"/>
              <a:t>křemík        Křemíkový</a:t>
            </a:r>
            <a:r>
              <a:rPr lang="cs-CZ" b="1" dirty="0" smtClean="0"/>
              <a:t> </a:t>
            </a:r>
            <a:r>
              <a:rPr lang="cs-CZ" dirty="0" smtClean="0"/>
              <a:t>ingot</a:t>
            </a:r>
            <a:r>
              <a:rPr lang="cs-CZ" b="1" dirty="0" smtClean="0"/>
              <a:t> </a:t>
            </a:r>
            <a:r>
              <a:rPr lang="cs-CZ" dirty="0" smtClean="0"/>
              <a:t>z </a:t>
            </a:r>
            <a:r>
              <a:rPr lang="cs-CZ" dirty="0" smtClean="0"/>
              <a:t>mono-krystalu</a:t>
            </a:r>
          </a:p>
          <a:p>
            <a:r>
              <a:rPr lang="cs-CZ" dirty="0" smtClean="0"/>
              <a:t>       Řezání ingotu        </a:t>
            </a:r>
            <a:r>
              <a:rPr lang="cs-CZ" dirty="0" err="1" smtClean="0"/>
              <a:t>Waffer</a:t>
            </a:r>
            <a:r>
              <a:rPr lang="cs-CZ" dirty="0" smtClean="0"/>
              <a:t> – plát       Nanášení </a:t>
            </a:r>
            <a:r>
              <a:rPr lang="cs-CZ" dirty="0" err="1" smtClean="0"/>
              <a:t>světlocitlivé</a:t>
            </a:r>
            <a:r>
              <a:rPr lang="cs-CZ" dirty="0" smtClean="0"/>
              <a:t> vrstvy       ozáření UV paprsky…   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4" name="Šipka doprava se zářezem 3"/>
          <p:cNvSpPr/>
          <p:nvPr/>
        </p:nvSpPr>
        <p:spPr>
          <a:xfrm>
            <a:off x="1571604" y="1500174"/>
            <a:ext cx="285752" cy="27031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se zářezem 4"/>
          <p:cNvSpPr/>
          <p:nvPr/>
        </p:nvSpPr>
        <p:spPr>
          <a:xfrm>
            <a:off x="4071934" y="1500174"/>
            <a:ext cx="285752" cy="27031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se zářezem 5"/>
          <p:cNvSpPr/>
          <p:nvPr/>
        </p:nvSpPr>
        <p:spPr>
          <a:xfrm>
            <a:off x="1000100" y="1785926"/>
            <a:ext cx="285752" cy="27031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 doprava se zářezem 6"/>
          <p:cNvSpPr/>
          <p:nvPr/>
        </p:nvSpPr>
        <p:spPr>
          <a:xfrm>
            <a:off x="3000364" y="1785926"/>
            <a:ext cx="285752" cy="27031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ipka doprava se zářezem 7"/>
          <p:cNvSpPr/>
          <p:nvPr/>
        </p:nvSpPr>
        <p:spPr>
          <a:xfrm>
            <a:off x="4857752" y="1785926"/>
            <a:ext cx="285752" cy="27031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Šipka doprava se zářezem 8"/>
          <p:cNvSpPr/>
          <p:nvPr/>
        </p:nvSpPr>
        <p:spPr>
          <a:xfrm>
            <a:off x="1643042" y="2071678"/>
            <a:ext cx="285752" cy="27031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399032"/>
          </a:xfrm>
        </p:spPr>
        <p:txBody>
          <a:bodyPr/>
          <a:lstStyle/>
          <a:p>
            <a:pPr algn="ctr"/>
            <a:r>
              <a:rPr lang="cs-CZ" dirty="0" smtClean="0"/>
              <a:t>Typy procesorů</a:t>
            </a:r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1399032"/>
          </a:xfrm>
        </p:spPr>
        <p:txBody>
          <a:bodyPr/>
          <a:lstStyle/>
          <a:p>
            <a:pPr algn="ctr"/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1214414" y="1643050"/>
            <a:ext cx="70009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http://cs.wikipedia.org/wiki/Procesor</a:t>
            </a:r>
          </a:p>
          <a:p>
            <a:r>
              <a:rPr lang="cs-CZ" dirty="0" smtClean="0"/>
              <a:t>http://ireferaty.lidovky.cz/309/194/Procesor---CPU</a:t>
            </a:r>
          </a:p>
          <a:p>
            <a:r>
              <a:rPr lang="cs-CZ" dirty="0" smtClean="0"/>
              <a:t>http://www.lidovky.</a:t>
            </a:r>
            <a:r>
              <a:rPr lang="cs-CZ" dirty="0" err="1" smtClean="0"/>
              <a:t>cz</a:t>
            </a:r>
            <a:r>
              <a:rPr lang="cs-CZ" dirty="0" smtClean="0"/>
              <a:t>/trendy-ve-</a:t>
            </a:r>
            <a:r>
              <a:rPr lang="cs-CZ" dirty="0" err="1" smtClean="0"/>
              <a:t>vyvoji</a:t>
            </a:r>
            <a:r>
              <a:rPr lang="cs-CZ" dirty="0" smtClean="0"/>
              <a:t>-procesoru-</a:t>
            </a:r>
            <a:r>
              <a:rPr lang="cs-CZ" dirty="0" err="1" smtClean="0"/>
              <a:t>vykon</a:t>
            </a:r>
            <a:r>
              <a:rPr lang="cs-CZ" dirty="0" smtClean="0"/>
              <a:t>-i-</a:t>
            </a:r>
            <a:r>
              <a:rPr lang="cs-CZ" dirty="0" err="1" smtClean="0"/>
              <a:t>spotreba</a:t>
            </a:r>
            <a:r>
              <a:rPr lang="cs-CZ" dirty="0" smtClean="0"/>
              <a:t>-f3m-/</a:t>
            </a:r>
            <a:r>
              <a:rPr lang="cs-CZ" dirty="0" err="1" smtClean="0"/>
              <a:t>ln</a:t>
            </a:r>
            <a:r>
              <a:rPr lang="cs-CZ" dirty="0" smtClean="0"/>
              <a:t>-</a:t>
            </a:r>
            <a:r>
              <a:rPr lang="cs-CZ" dirty="0" err="1" smtClean="0"/>
              <a:t>svet</a:t>
            </a:r>
            <a:r>
              <a:rPr lang="cs-CZ" dirty="0" smtClean="0"/>
              <a:t>-techniky.</a:t>
            </a:r>
            <a:r>
              <a:rPr lang="cs-CZ" dirty="0" err="1" smtClean="0"/>
              <a:t>asp</a:t>
            </a:r>
            <a:r>
              <a:rPr lang="cs-CZ" dirty="0" smtClean="0"/>
              <a:t>?c=A090330_114109_</a:t>
            </a:r>
            <a:r>
              <a:rPr lang="cs-CZ" dirty="0" err="1" smtClean="0"/>
              <a:t>ln</a:t>
            </a:r>
            <a:r>
              <a:rPr lang="cs-CZ" dirty="0" smtClean="0"/>
              <a:t>-</a:t>
            </a:r>
            <a:r>
              <a:rPr lang="cs-CZ" dirty="0" err="1" smtClean="0"/>
              <a:t>svet</a:t>
            </a:r>
            <a:r>
              <a:rPr lang="cs-CZ" dirty="0" smtClean="0"/>
              <a:t>-techniky_</a:t>
            </a:r>
            <a:r>
              <a:rPr lang="cs-CZ" dirty="0" err="1" smtClean="0"/>
              <a:t>poh</a:t>
            </a:r>
            <a:endParaRPr lang="cs-CZ" dirty="0" smtClean="0"/>
          </a:p>
          <a:p>
            <a:r>
              <a:rPr lang="cs-CZ" dirty="0" smtClean="0"/>
              <a:t>http://notebooky.</a:t>
            </a:r>
            <a:r>
              <a:rPr lang="cs-CZ" dirty="0" err="1" smtClean="0"/>
              <a:t>heureka.cz</a:t>
            </a:r>
            <a:r>
              <a:rPr lang="cs-CZ" dirty="0" smtClean="0"/>
              <a:t>/poradna/</a:t>
            </a:r>
            <a:r>
              <a:rPr lang="cs-CZ" dirty="0" err="1" smtClean="0"/>
              <a:t>jaky</a:t>
            </a:r>
            <a:r>
              <a:rPr lang="cs-CZ" dirty="0" smtClean="0"/>
              <a:t>-typ-procesoru-vybrat</a:t>
            </a:r>
            <a:r>
              <a:rPr lang="cs-CZ" dirty="0" smtClean="0"/>
              <a:t>/</a:t>
            </a:r>
          </a:p>
          <a:p>
            <a:r>
              <a:rPr lang="cs-CZ" dirty="0" smtClean="0"/>
              <a:t>http://pctuning.tyden.cz/component/content/article/1-aktualni-zpravy/15269-jak-se-vyrabi-procesory-intel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328</Words>
  <Application>Microsoft Office PowerPoint</Application>
  <PresentationFormat>Předvádění na obrazovce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PROCESORY</vt:lpstr>
      <vt:lpstr>Co je to procesor</vt:lpstr>
      <vt:lpstr>Dělení procesorů</vt:lpstr>
      <vt:lpstr>Základní parametry procesoru</vt:lpstr>
      <vt:lpstr>Historie mikroprocesorů</vt:lpstr>
      <vt:lpstr>Jak se vyrábí procesor</vt:lpstr>
      <vt:lpstr>Typy procesorů</vt:lpstr>
      <vt:lpstr>Zdroje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PROCESORY</dc:title>
  <dc:creator>Jakub Kantner</dc:creator>
  <cp:lastModifiedBy>Jakub Kantner</cp:lastModifiedBy>
  <cp:revision>14</cp:revision>
  <dcterms:created xsi:type="dcterms:W3CDTF">2010-01-30T13:26:17Z</dcterms:created>
  <dcterms:modified xsi:type="dcterms:W3CDTF">2010-02-04T17:16:51Z</dcterms:modified>
</cp:coreProperties>
</file>